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Bold" charset="1" panose="00000800000000000000"/>
      <p:regular r:id="rId10"/>
    </p:embeddedFont>
    <p:embeddedFont>
      <p:font typeface="HK Grotesk Bold Italics" charset="1" panose="00000800000000000000"/>
      <p:regular r:id="rId11"/>
    </p:embeddedFont>
    <p:embeddedFont>
      <p:font typeface="Muli Black" charset="1" panose="00000A00000000000000"/>
      <p:regular r:id="rId12"/>
    </p:embeddedFont>
    <p:embeddedFont>
      <p:font typeface="Muli Black Italics" charset="1" panose="00000A00000000000000"/>
      <p:regular r:id="rId13"/>
    </p:embeddedFont>
    <p:embeddedFont>
      <p:font typeface="Alegreya" charset="1" panose="00000500000000000000"/>
      <p:regular r:id="rId14"/>
    </p:embeddedFont>
    <p:embeddedFont>
      <p:font typeface="Alegreya Bold" charset="1" panose="00000800000000000000"/>
      <p:regular r:id="rId15"/>
    </p:embeddedFont>
    <p:embeddedFont>
      <p:font typeface="Alegreya Italics" charset="1" panose="00000500000000000000"/>
      <p:regular r:id="rId16"/>
    </p:embeddedFont>
    <p:embeddedFont>
      <p:font typeface="Alegreya Bold Italics" charset="1" panose="000008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2727091" y="1652628"/>
            <a:ext cx="189702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CE29204</a:t>
            </a:r>
          </a:p>
        </p:txBody>
      </p:sp>
      <p:sp>
        <p:nvSpPr>
          <p:cNvPr name="TextBox 4" id="4"/>
          <p:cNvSpPr txBox="true"/>
          <p:nvPr/>
        </p:nvSpPr>
        <p:spPr>
          <a:xfrm rot="0">
            <a:off x="1346597" y="5644750"/>
            <a:ext cx="186951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Group 17</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D7E9FA"/>
        </a:solidFill>
      </p:bgPr>
    </p:bg>
    <p:spTree>
      <p:nvGrpSpPr>
        <p:cNvPr id="1" name=""/>
        <p:cNvGrpSpPr/>
        <p:nvPr/>
      </p:nvGrpSpPr>
      <p:grpSpPr>
        <a:xfrm>
          <a:off x="0" y="0"/>
          <a:ext cx="0" cy="0"/>
          <a:chOff x="0" y="0"/>
          <a:chExt cx="0" cy="0"/>
        </a:xfrm>
      </p:grpSpPr>
      <p:sp>
        <p:nvSpPr>
          <p:cNvPr name="TextBox 2" id="2"/>
          <p:cNvSpPr txBox="true"/>
          <p:nvPr/>
        </p:nvSpPr>
        <p:spPr>
          <a:xfrm rot="0">
            <a:off x="1028700" y="3325178"/>
            <a:ext cx="15305224" cy="3703319"/>
          </a:xfrm>
          <a:prstGeom prst="rect">
            <a:avLst/>
          </a:prstGeom>
        </p:spPr>
        <p:txBody>
          <a:bodyPr anchor="t" rtlCol="false" tIns="0" lIns="0" bIns="0" rIns="0">
            <a:spAutoFit/>
          </a:bodyPr>
          <a:lstStyle/>
          <a:p>
            <a:pPr algn="ctr">
              <a:lnSpc>
                <a:spcPts val="3299"/>
              </a:lnSpc>
              <a:spcBef>
                <a:spcPct val="0"/>
              </a:spcBef>
            </a:pPr>
          </a:p>
          <a:p>
            <a:pPr algn="ctr">
              <a:lnSpc>
                <a:spcPts val="3299"/>
              </a:lnSpc>
              <a:spcBef>
                <a:spcPct val="0"/>
              </a:spcBef>
            </a:pPr>
            <a:r>
              <a:rPr lang="en-US" sz="3299">
                <a:solidFill>
                  <a:srgbClr val="000000"/>
                </a:solidFill>
                <a:latin typeface="Canva Sans"/>
              </a:rPr>
              <a:t>A person wants to travel from place A to place B.</a:t>
            </a:r>
          </a:p>
          <a:p>
            <a:pPr algn="ctr">
              <a:lnSpc>
                <a:spcPts val="3299"/>
              </a:lnSpc>
              <a:spcBef>
                <a:spcPct val="0"/>
              </a:spcBef>
            </a:pPr>
            <a:r>
              <a:rPr lang="en-US" sz="3299">
                <a:solidFill>
                  <a:srgbClr val="000000"/>
                </a:solidFill>
                <a:latin typeface="Canva Sans"/>
              </a:rPr>
              <a:t>So he needs to choose a mode of transportation. There are many alternatives to choose like bicycle, bike, car, bus, train , boat. He needs to follow some criteria to find out the best alternative. Some of those criteria can be Safety, Cost, Time, and Comfort.We also need to know what is the most important criteria or weight of each criteria and which criteria should be high (+ve) and which one should be less(-ve).</a:t>
            </a:r>
          </a:p>
          <a:p>
            <a:pPr algn="ctr">
              <a:lnSpc>
                <a:spcPts val="3299"/>
              </a:lnSpc>
              <a:spcBef>
                <a:spcPct val="0"/>
              </a:spcBef>
            </a:pPr>
          </a:p>
        </p:txBody>
      </p:sp>
      <p:sp>
        <p:nvSpPr>
          <p:cNvPr name="TextBox 3" id="3"/>
          <p:cNvSpPr txBox="true"/>
          <p:nvPr/>
        </p:nvSpPr>
        <p:spPr>
          <a:xfrm rot="0">
            <a:off x="6253211" y="2163763"/>
            <a:ext cx="4856202" cy="1094740"/>
          </a:xfrm>
          <a:prstGeom prst="rect">
            <a:avLst/>
          </a:prstGeom>
        </p:spPr>
        <p:txBody>
          <a:bodyPr anchor="t" rtlCol="false" tIns="0" lIns="0" bIns="0" rIns="0">
            <a:spAutoFit/>
          </a:bodyPr>
          <a:lstStyle/>
          <a:p>
            <a:pPr algn="ctr">
              <a:lnSpc>
                <a:spcPts val="8959"/>
              </a:lnSpc>
            </a:pPr>
            <a:r>
              <a:rPr lang="en-US" sz="6399">
                <a:solidFill>
                  <a:srgbClr val="000000"/>
                </a:solidFill>
                <a:latin typeface="Muli Black Bold"/>
              </a:rPr>
              <a:t>EXAMPLE</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D7E9FA"/>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108386" y="1321192"/>
          <a:ext cx="10273067" cy="7816318"/>
        </p:xfrm>
        <a:graphic>
          <a:graphicData uri="http://schemas.openxmlformats.org/drawingml/2006/table">
            <a:tbl>
              <a:tblPr/>
              <a:tblGrid>
                <a:gridCol w="2054613"/>
                <a:gridCol w="2054613"/>
                <a:gridCol w="2054613"/>
                <a:gridCol w="2054613"/>
                <a:gridCol w="2054613"/>
              </a:tblGrid>
              <a:tr h="1206029">
                <a:tc>
                  <a:txBody>
                    <a:bodyPr anchor="t" rtlCol="false"/>
                    <a:lstStyle/>
                    <a:p>
                      <a:pPr algn="ctr">
                        <a:lnSpc>
                          <a:spcPts val="2924"/>
                        </a:lnSpc>
                        <a:defRPr/>
                      </a:pPr>
                      <a:r>
                        <a:rPr lang="en-US" sz="2088">
                          <a:solidFill>
                            <a:srgbClr val="000000"/>
                          </a:solidFill>
                          <a:latin typeface="Muli Black Bold"/>
                        </a:rPr>
                        <a:t>Criteria/</a:t>
                      </a:r>
                      <a:endParaRPr lang="en-US" sz="1100"/>
                    </a:p>
                    <a:p>
                      <a:pPr algn="ctr">
                        <a:lnSpc>
                          <a:spcPts val="2924"/>
                        </a:lnSpc>
                      </a:pPr>
                      <a:r>
                        <a:rPr lang="en-US" sz="2088">
                          <a:solidFill>
                            <a:srgbClr val="000000"/>
                          </a:solidFill>
                          <a:latin typeface="Muli Black Bold"/>
                        </a:rPr>
                        <a:t>Alternative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Bold"/>
                        </a:rPr>
                        <a:t>Safety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Bold"/>
                        </a:rPr>
                        <a:t>Cost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Bold"/>
                        </a:rPr>
                        <a:t>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Bold"/>
                        </a:rPr>
                        <a:t>Comfort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1715">
                <a:tc>
                  <a:txBody>
                    <a:bodyPr anchor="t" rtlCol="false"/>
                    <a:lstStyle/>
                    <a:p>
                      <a:pPr algn="ctr">
                        <a:lnSpc>
                          <a:spcPts val="2784"/>
                        </a:lnSpc>
                        <a:defRPr/>
                      </a:pPr>
                      <a:r>
                        <a:rPr lang="en-US" sz="1988">
                          <a:solidFill>
                            <a:srgbClr val="000000"/>
                          </a:solidFill>
                          <a:latin typeface="Muli Black"/>
                        </a:rPr>
                        <a:t>Bicycle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1715">
                <a:tc>
                  <a:txBody>
                    <a:bodyPr anchor="t" rtlCol="false"/>
                    <a:lstStyle/>
                    <a:p>
                      <a:pPr algn="ctr">
                        <a:lnSpc>
                          <a:spcPts val="2784"/>
                        </a:lnSpc>
                        <a:defRPr/>
                      </a:pPr>
                      <a:r>
                        <a:rPr lang="en-US" sz="1988">
                          <a:solidFill>
                            <a:srgbClr val="000000"/>
                          </a:solidFill>
                          <a:latin typeface="Muli Black"/>
                        </a:rPr>
                        <a:t>Bike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1715">
                <a:tc>
                  <a:txBody>
                    <a:bodyPr anchor="t" rtlCol="false"/>
                    <a:lstStyle/>
                    <a:p>
                      <a:pPr algn="ctr">
                        <a:lnSpc>
                          <a:spcPts val="2784"/>
                        </a:lnSpc>
                        <a:defRPr/>
                      </a:pPr>
                      <a:r>
                        <a:rPr lang="en-US" sz="1988">
                          <a:solidFill>
                            <a:srgbClr val="000000"/>
                          </a:solidFill>
                          <a:latin typeface="Muli Black"/>
                        </a:rPr>
                        <a:t>Car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1715">
                <a:tc>
                  <a:txBody>
                    <a:bodyPr anchor="t" rtlCol="false"/>
                    <a:lstStyle/>
                    <a:p>
                      <a:pPr algn="ctr">
                        <a:lnSpc>
                          <a:spcPts val="2784"/>
                        </a:lnSpc>
                        <a:defRPr/>
                      </a:pPr>
                      <a:r>
                        <a:rPr lang="en-US" sz="1988">
                          <a:solidFill>
                            <a:srgbClr val="000000"/>
                          </a:solidFill>
                          <a:latin typeface="Muli Black"/>
                        </a:rPr>
                        <a:t>Bus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1715">
                <a:tc>
                  <a:txBody>
                    <a:bodyPr anchor="t" rtlCol="false"/>
                    <a:lstStyle/>
                    <a:p>
                      <a:pPr algn="ctr">
                        <a:lnSpc>
                          <a:spcPts val="2784"/>
                        </a:lnSpc>
                        <a:defRPr/>
                      </a:pPr>
                      <a:r>
                        <a:rPr lang="en-US" sz="1988">
                          <a:solidFill>
                            <a:srgbClr val="000000"/>
                          </a:solidFill>
                          <a:latin typeface="Muli Black"/>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1715">
                <a:tc>
                  <a:txBody>
                    <a:bodyPr anchor="t" rtlCol="false"/>
                    <a:lstStyle/>
                    <a:p>
                      <a:pPr algn="ctr">
                        <a:lnSpc>
                          <a:spcPts val="2784"/>
                        </a:lnSpc>
                        <a:defRPr/>
                      </a:pPr>
                      <a:r>
                        <a:rPr lang="en-US" sz="1988">
                          <a:solidFill>
                            <a:srgbClr val="000000"/>
                          </a:solidFill>
                          <a:latin typeface="Muli Black"/>
                        </a:rPr>
                        <a:t>Boat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617781" y="1744883"/>
          <a:ext cx="4503909" cy="5801918"/>
        </p:xfrm>
        <a:graphic>
          <a:graphicData uri="http://schemas.openxmlformats.org/drawingml/2006/table">
            <a:tbl>
              <a:tblPr/>
              <a:tblGrid>
                <a:gridCol w="2251954"/>
                <a:gridCol w="2251954"/>
              </a:tblGrid>
              <a:tr h="1160384">
                <a:tc>
                  <a:txBody>
                    <a:bodyPr anchor="t" rtlCol="false"/>
                    <a:lstStyle/>
                    <a:p>
                      <a:pPr algn="ctr">
                        <a:lnSpc>
                          <a:spcPts val="3499"/>
                        </a:lnSpc>
                        <a:defRPr/>
                      </a:pPr>
                      <a:r>
                        <a:rPr lang="en-US" sz="2499">
                          <a:solidFill>
                            <a:srgbClr val="000000"/>
                          </a:solidFill>
                          <a:latin typeface="Muli Black Bold"/>
                        </a:rPr>
                        <a:t>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Bold"/>
                        </a:rPr>
                        <a:t>Weight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0384">
                <a:tc>
                  <a:txBody>
                    <a:bodyPr anchor="t" rtlCol="false"/>
                    <a:lstStyle/>
                    <a:p>
                      <a:pPr algn="ctr">
                        <a:lnSpc>
                          <a:spcPts val="2784"/>
                        </a:lnSpc>
                        <a:defRPr/>
                      </a:pPr>
                      <a:r>
                        <a:rPr lang="en-US" sz="1988">
                          <a:solidFill>
                            <a:srgbClr val="000000"/>
                          </a:solidFill>
                          <a:latin typeface="Muli Black"/>
                        </a:rPr>
                        <a:t>Safety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0384">
                <a:tc>
                  <a:txBody>
                    <a:bodyPr anchor="t" rtlCol="false"/>
                    <a:lstStyle/>
                    <a:p>
                      <a:pPr algn="ctr">
                        <a:lnSpc>
                          <a:spcPts val="2784"/>
                        </a:lnSpc>
                        <a:defRPr/>
                      </a:pPr>
                      <a:r>
                        <a:rPr lang="en-US" sz="1988">
                          <a:solidFill>
                            <a:srgbClr val="000000"/>
                          </a:solidFill>
                          <a:latin typeface="Muli Black"/>
                        </a:rPr>
                        <a:t>Cost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0384">
                <a:tc>
                  <a:txBody>
                    <a:bodyPr anchor="t" rtlCol="false"/>
                    <a:lstStyle/>
                    <a:p>
                      <a:pPr algn="ctr">
                        <a:lnSpc>
                          <a:spcPts val="2784"/>
                        </a:lnSpc>
                        <a:defRPr/>
                      </a:pPr>
                      <a:r>
                        <a:rPr lang="en-US" sz="1988">
                          <a:solidFill>
                            <a:srgbClr val="000000"/>
                          </a:solidFill>
                          <a:latin typeface="Muli Black"/>
                        </a:rPr>
                        <a:t>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0384">
                <a:tc>
                  <a:txBody>
                    <a:bodyPr anchor="t" rtlCol="false"/>
                    <a:lstStyle/>
                    <a:p>
                      <a:pPr algn="ctr">
                        <a:lnSpc>
                          <a:spcPts val="2784"/>
                        </a:lnSpc>
                        <a:defRPr/>
                      </a:pPr>
                      <a:r>
                        <a:rPr lang="en-US" sz="1988">
                          <a:solidFill>
                            <a:srgbClr val="000000"/>
                          </a:solidFill>
                          <a:latin typeface="Muli Black"/>
                        </a:rPr>
                        <a:t>Comfort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741468" y="141605"/>
            <a:ext cx="226325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a:rPr>
              <a:t>Table 1</a:t>
            </a:r>
          </a:p>
        </p:txBody>
      </p:sp>
      <p:sp>
        <p:nvSpPr>
          <p:cNvPr name="TextBox 5" id="5"/>
          <p:cNvSpPr txBox="true"/>
          <p:nvPr/>
        </p:nvSpPr>
        <p:spPr>
          <a:xfrm rot="0">
            <a:off x="8630479" y="132080"/>
            <a:ext cx="6053138"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a:rPr>
              <a:t>Comparative Matrix</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D7E9FA"/>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010409" y="1756779"/>
          <a:ext cx="13867913" cy="7812110"/>
        </p:xfrm>
        <a:graphic>
          <a:graphicData uri="http://schemas.openxmlformats.org/drawingml/2006/table">
            <a:tbl>
              <a:tblPr/>
              <a:tblGrid>
                <a:gridCol w="2773583"/>
                <a:gridCol w="2773583"/>
                <a:gridCol w="2773583"/>
                <a:gridCol w="2773583"/>
                <a:gridCol w="2773583"/>
              </a:tblGrid>
              <a:tr h="1177317">
                <a:tc>
                  <a:txBody>
                    <a:bodyPr anchor="t" rtlCol="false"/>
                    <a:lstStyle/>
                    <a:p>
                      <a:pPr algn="ctr">
                        <a:lnSpc>
                          <a:spcPts val="2784"/>
                        </a:lnSpc>
                        <a:defRPr/>
                      </a:pPr>
                      <a:r>
                        <a:rPr lang="en-US" sz="1988">
                          <a:solidFill>
                            <a:srgbClr val="000000"/>
                          </a:solidFill>
                          <a:latin typeface="Muli Black Bold"/>
                        </a:rPr>
                        <a:t>Criteria/</a:t>
                      </a:r>
                      <a:endParaRPr lang="en-US" sz="1100"/>
                    </a:p>
                    <a:p>
                      <a:pPr algn="ctr">
                        <a:lnSpc>
                          <a:spcPts val="2784"/>
                        </a:lnSpc>
                      </a:pPr>
                      <a:r>
                        <a:rPr lang="en-US" sz="1988">
                          <a:solidFill>
                            <a:srgbClr val="000000"/>
                          </a:solidFill>
                          <a:latin typeface="Muli Black Bold"/>
                        </a:rPr>
                        <a:t>Alternative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Bold"/>
                        </a:rPr>
                        <a:t>Safety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Cost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Bold"/>
                        </a:rPr>
                        <a:t>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Bold"/>
                        </a:rPr>
                        <a:t>Comfort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5799">
                <a:tc>
                  <a:txBody>
                    <a:bodyPr anchor="t" rtlCol="false"/>
                    <a:lstStyle/>
                    <a:p>
                      <a:pPr algn="ctr">
                        <a:lnSpc>
                          <a:spcPts val="2784"/>
                        </a:lnSpc>
                        <a:defRPr/>
                      </a:pPr>
                      <a:r>
                        <a:rPr lang="en-US" sz="1988">
                          <a:solidFill>
                            <a:srgbClr val="000000"/>
                          </a:solidFill>
                          <a:latin typeface="Muli Black"/>
                        </a:rPr>
                        <a:t>Bicycle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0.16439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0.125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0.66815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0.13867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5799">
                <a:tc>
                  <a:txBody>
                    <a:bodyPr anchor="t" rtlCol="false"/>
                    <a:lstStyle/>
                    <a:p>
                      <a:pPr algn="ctr">
                        <a:lnSpc>
                          <a:spcPts val="2784"/>
                        </a:lnSpc>
                        <a:defRPr/>
                      </a:pPr>
                      <a:r>
                        <a:rPr lang="en-US" sz="1988">
                          <a:solidFill>
                            <a:srgbClr val="000000"/>
                          </a:solidFill>
                          <a:latin typeface="Muli Black"/>
                        </a:rPr>
                        <a:t>Bike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0.16439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0.13363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0.41602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5799">
                <a:tc>
                  <a:txBody>
                    <a:bodyPr anchor="t" rtlCol="false"/>
                    <a:lstStyle/>
                    <a:p>
                      <a:pPr algn="ctr">
                        <a:lnSpc>
                          <a:spcPts val="2784"/>
                        </a:lnSpc>
                        <a:defRPr/>
                      </a:pPr>
                      <a:r>
                        <a:rPr lang="en-US" sz="1988">
                          <a:solidFill>
                            <a:srgbClr val="000000"/>
                          </a:solidFill>
                          <a:latin typeface="Muli Black"/>
                        </a:rPr>
                        <a:t>Car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0.49319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0.625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0.13363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0.69337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5799">
                <a:tc>
                  <a:txBody>
                    <a:bodyPr anchor="t" rtlCol="false"/>
                    <a:lstStyle/>
                    <a:p>
                      <a:pPr algn="ctr">
                        <a:lnSpc>
                          <a:spcPts val="2784"/>
                        </a:lnSpc>
                        <a:defRPr/>
                      </a:pPr>
                      <a:r>
                        <a:rPr lang="en-US" sz="1988">
                          <a:solidFill>
                            <a:srgbClr val="000000"/>
                          </a:solidFill>
                          <a:latin typeface="Muli Black"/>
                        </a:rPr>
                        <a:t>Bus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0.49319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0.375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0.40089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0.41602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5799">
                <a:tc>
                  <a:txBody>
                    <a:bodyPr anchor="t" rtlCol="false"/>
                    <a:lstStyle/>
                    <a:p>
                      <a:pPr algn="ctr">
                        <a:lnSpc>
                          <a:spcPts val="2784"/>
                        </a:lnSpc>
                        <a:defRPr/>
                      </a:pPr>
                      <a:r>
                        <a:rPr lang="en-US" sz="1988">
                          <a:solidFill>
                            <a:srgbClr val="000000"/>
                          </a:solidFill>
                          <a:latin typeface="Muli Black"/>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0.65759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0.375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0.26726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0.27735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05799">
                <a:tc>
                  <a:txBody>
                    <a:bodyPr anchor="t" rtlCol="false"/>
                    <a:lstStyle/>
                    <a:p>
                      <a:pPr algn="ctr">
                        <a:lnSpc>
                          <a:spcPts val="2784"/>
                        </a:lnSpc>
                        <a:defRPr/>
                      </a:pPr>
                      <a:r>
                        <a:rPr lang="en-US" sz="1988">
                          <a:solidFill>
                            <a:srgbClr val="000000"/>
                          </a:solidFill>
                          <a:latin typeface="Muli Black"/>
                        </a:rPr>
                        <a:t>Boat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0.16439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0.53452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84"/>
                        </a:lnSpc>
                        <a:defRPr/>
                      </a:pPr>
                      <a:r>
                        <a:rPr lang="en-US" sz="1988">
                          <a:solidFill>
                            <a:srgbClr val="000000"/>
                          </a:solidFill>
                          <a:latin typeface="Muli Black"/>
                        </a:rPr>
                        <a:t>0.27735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815050" y="528002"/>
            <a:ext cx="15859361"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Normalized dimensionless decision matrix</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443E86"/>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085975"/>
          <a:ext cx="7315200" cy="7239000"/>
        </p:xfrm>
        <a:graphic>
          <a:graphicData uri="http://schemas.openxmlformats.org/drawingml/2006/table">
            <a:tbl>
              <a:tblPr/>
              <a:tblGrid>
                <a:gridCol w="3657600"/>
                <a:gridCol w="3657600"/>
              </a:tblGrid>
              <a:tr h="1034143">
                <a:tc>
                  <a:txBody>
                    <a:bodyPr anchor="t" rtlCol="false"/>
                    <a:lstStyle/>
                    <a:p>
                      <a:pPr algn="ctr">
                        <a:lnSpc>
                          <a:spcPts val="4200"/>
                        </a:lnSpc>
                        <a:defRPr/>
                      </a:pPr>
                      <a:r>
                        <a:rPr lang="en-US" sz="3000">
                          <a:solidFill>
                            <a:srgbClr val="FFFFFF"/>
                          </a:solidFill>
                          <a:latin typeface="Muli Black Bold"/>
                        </a:rPr>
                        <a:t>Alternative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00"/>
                        </a:lnSpc>
                        <a:defRPr/>
                      </a:pPr>
                      <a:r>
                        <a:rPr lang="en-US" sz="3000">
                          <a:solidFill>
                            <a:srgbClr val="FFFFFF"/>
                          </a:solidFill>
                          <a:latin typeface="Muli Black Bold"/>
                        </a:rPr>
                        <a:t>Ranking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4143">
                <a:tc>
                  <a:txBody>
                    <a:bodyPr anchor="t" rtlCol="false"/>
                    <a:lstStyle/>
                    <a:p>
                      <a:pPr algn="ctr">
                        <a:lnSpc>
                          <a:spcPts val="4200"/>
                        </a:lnSpc>
                        <a:defRPr/>
                      </a:pPr>
                      <a:r>
                        <a:rPr lang="en-US" sz="3000">
                          <a:solidFill>
                            <a:srgbClr val="FFFFFF"/>
                          </a:solidFill>
                          <a:latin typeface="Muli Black"/>
                        </a:rPr>
                        <a:t>Bicycle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00"/>
                        </a:lnSpc>
                        <a:defRPr/>
                      </a:pPr>
                      <a:r>
                        <a:rPr lang="en-US" sz="3000">
                          <a:solidFill>
                            <a:srgbClr val="FFFFFF"/>
                          </a:solidFill>
                          <a:latin typeface="Muli Black"/>
                        </a:rPr>
                        <a:t>-0.26539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4143">
                <a:tc>
                  <a:txBody>
                    <a:bodyPr anchor="t" rtlCol="false"/>
                    <a:lstStyle/>
                    <a:p>
                      <a:pPr algn="ctr">
                        <a:lnSpc>
                          <a:spcPts val="4200"/>
                        </a:lnSpc>
                        <a:defRPr/>
                      </a:pPr>
                      <a:r>
                        <a:rPr lang="en-US" sz="3000">
                          <a:solidFill>
                            <a:srgbClr val="FFFFFF"/>
                          </a:solidFill>
                          <a:latin typeface="Muli Black"/>
                        </a:rPr>
                        <a:t>Bike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00"/>
                        </a:lnSpc>
                        <a:defRPr/>
                      </a:pPr>
                      <a:r>
                        <a:rPr lang="en-US" sz="3000">
                          <a:solidFill>
                            <a:srgbClr val="FFFFFF"/>
                          </a:solidFill>
                          <a:latin typeface="Muli Black"/>
                        </a:rPr>
                        <a:t>-0.05168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4143">
                <a:tc>
                  <a:txBody>
                    <a:bodyPr anchor="t" rtlCol="false"/>
                    <a:lstStyle/>
                    <a:p>
                      <a:pPr algn="ctr">
                        <a:lnSpc>
                          <a:spcPts val="4200"/>
                        </a:lnSpc>
                        <a:defRPr/>
                      </a:pPr>
                      <a:r>
                        <a:rPr lang="en-US" sz="3000">
                          <a:solidFill>
                            <a:srgbClr val="FFFFFF"/>
                          </a:solidFill>
                          <a:latin typeface="Muli Black"/>
                        </a:rPr>
                        <a:t>Car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00"/>
                        </a:lnSpc>
                        <a:defRPr/>
                      </a:pPr>
                      <a:r>
                        <a:rPr lang="en-US" sz="3000">
                          <a:solidFill>
                            <a:srgbClr val="FFFFFF"/>
                          </a:solidFill>
                          <a:latin typeface="Muli Black"/>
                        </a:rPr>
                        <a:t>0.196384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4143">
                <a:tc>
                  <a:txBody>
                    <a:bodyPr anchor="t" rtlCol="false"/>
                    <a:lstStyle/>
                    <a:p>
                      <a:pPr algn="ctr">
                        <a:lnSpc>
                          <a:spcPts val="4200"/>
                        </a:lnSpc>
                        <a:defRPr/>
                      </a:pPr>
                      <a:r>
                        <a:rPr lang="en-US" sz="3000">
                          <a:solidFill>
                            <a:srgbClr val="FFFFFF"/>
                          </a:solidFill>
                          <a:latin typeface="Muli Black"/>
                        </a:rPr>
                        <a:t>Bus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00"/>
                        </a:lnSpc>
                        <a:defRPr/>
                      </a:pPr>
                      <a:r>
                        <a:rPr lang="en-US" sz="3000">
                          <a:solidFill>
                            <a:srgbClr val="FFFFFF"/>
                          </a:solidFill>
                          <a:latin typeface="Muli Black"/>
                        </a:rPr>
                        <a:t>0.077792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4143">
                <a:tc>
                  <a:txBody>
                    <a:bodyPr anchor="t" rtlCol="false"/>
                    <a:lstStyle/>
                    <a:p>
                      <a:pPr algn="ctr">
                        <a:lnSpc>
                          <a:spcPts val="4200"/>
                        </a:lnSpc>
                        <a:defRPr/>
                      </a:pPr>
                      <a:r>
                        <a:rPr lang="en-US" sz="3000">
                          <a:solidFill>
                            <a:srgbClr val="FFFFFF"/>
                          </a:solidFill>
                          <a:latin typeface="Muli Black"/>
                        </a:rPr>
                        <a:t>Train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00"/>
                        </a:lnSpc>
                        <a:defRPr/>
                      </a:pPr>
                      <a:r>
                        <a:rPr lang="en-US" sz="3000">
                          <a:solidFill>
                            <a:srgbClr val="FFFFFF"/>
                          </a:solidFill>
                          <a:latin typeface="Muli Black"/>
                        </a:rPr>
                        <a:t>0.223856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4143">
                <a:tc>
                  <a:txBody>
                    <a:bodyPr anchor="t" rtlCol="false"/>
                    <a:lstStyle/>
                    <a:p>
                      <a:pPr algn="ctr">
                        <a:lnSpc>
                          <a:spcPts val="4200"/>
                        </a:lnSpc>
                        <a:defRPr/>
                      </a:pPr>
                      <a:r>
                        <a:rPr lang="en-US" sz="3000">
                          <a:solidFill>
                            <a:srgbClr val="FFFFFF"/>
                          </a:solidFill>
                          <a:latin typeface="Muli Black"/>
                        </a:rPr>
                        <a:t>Boat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00"/>
                        </a:lnSpc>
                        <a:defRPr/>
                      </a:pPr>
                      <a:r>
                        <a:rPr lang="en-US" sz="3000">
                          <a:solidFill>
                            <a:srgbClr val="FFFFFF"/>
                          </a:solidFill>
                          <a:latin typeface="Muli Black"/>
                        </a:rPr>
                        <a:t>-0.205632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2421943" y="528002"/>
            <a:ext cx="4237434" cy="863600"/>
          </a:xfrm>
          <a:prstGeom prst="rect">
            <a:avLst/>
          </a:prstGeom>
        </p:spPr>
        <p:txBody>
          <a:bodyPr anchor="t" rtlCol="false" tIns="0" lIns="0" bIns="0" rIns="0">
            <a:spAutoFit/>
          </a:bodyPr>
          <a:lstStyle/>
          <a:p>
            <a:pPr algn="ctr">
              <a:lnSpc>
                <a:spcPts val="7000"/>
              </a:lnSpc>
            </a:pPr>
            <a:r>
              <a:rPr lang="en-US" sz="5000">
                <a:solidFill>
                  <a:srgbClr val="FFFFFF"/>
                </a:solidFill>
                <a:latin typeface="Canva Sans"/>
              </a:rPr>
              <a:t>Ranking Table</a:t>
            </a:r>
          </a:p>
        </p:txBody>
      </p:sp>
      <p:sp>
        <p:nvSpPr>
          <p:cNvPr name="TextBox 4" id="4"/>
          <p:cNvSpPr txBox="true"/>
          <p:nvPr/>
        </p:nvSpPr>
        <p:spPr>
          <a:xfrm rot="0">
            <a:off x="9144000" y="2143125"/>
            <a:ext cx="8115300" cy="822999"/>
          </a:xfrm>
          <a:prstGeom prst="rect">
            <a:avLst/>
          </a:prstGeom>
        </p:spPr>
        <p:txBody>
          <a:bodyPr anchor="t" rtlCol="false" tIns="0" lIns="0" bIns="0" rIns="0">
            <a:spAutoFit/>
          </a:bodyPr>
          <a:lstStyle/>
          <a:p>
            <a:pPr algn="ctr">
              <a:lnSpc>
                <a:spcPts val="3150"/>
              </a:lnSpc>
              <a:spcBef>
                <a:spcPct val="0"/>
              </a:spcBef>
            </a:pPr>
            <a:r>
              <a:rPr lang="en-US" sz="3150">
                <a:solidFill>
                  <a:srgbClr val="FFFFFF"/>
                </a:solidFill>
                <a:latin typeface="Muli Black Bold"/>
              </a:rPr>
              <a:t>The alternative which has the highest value is selected as the best alternative</a:t>
            </a:r>
          </a:p>
        </p:txBody>
      </p:sp>
      <p:sp>
        <p:nvSpPr>
          <p:cNvPr name="TextBox 5" id="5"/>
          <p:cNvSpPr txBox="true"/>
          <p:nvPr/>
        </p:nvSpPr>
        <p:spPr>
          <a:xfrm rot="0">
            <a:off x="9331891" y="3658581"/>
            <a:ext cx="8115300" cy="4210050"/>
          </a:xfrm>
          <a:prstGeom prst="rect">
            <a:avLst/>
          </a:prstGeom>
        </p:spPr>
        <p:txBody>
          <a:bodyPr anchor="t" rtlCol="false" tIns="0" lIns="0" bIns="0" rIns="0">
            <a:spAutoFit/>
          </a:bodyPr>
          <a:lstStyle/>
          <a:p>
            <a:pPr algn="ctr">
              <a:lnSpc>
                <a:spcPts val="3000"/>
              </a:lnSpc>
            </a:pPr>
            <a:r>
              <a:rPr lang="en-US" sz="3000">
                <a:solidFill>
                  <a:srgbClr val="FFFFFF"/>
                </a:solidFill>
                <a:latin typeface="Muli Black Bold"/>
              </a:rPr>
              <a:t>Here , by observing the ranking value we can conclude that Train is the best alternative way to travel according to the person's interests and criteria.</a:t>
            </a:r>
          </a:p>
          <a:p>
            <a:pPr algn="ctr">
              <a:lnSpc>
                <a:spcPts val="3000"/>
              </a:lnSpc>
            </a:pPr>
          </a:p>
          <a:p>
            <a:pPr algn="ctr">
              <a:lnSpc>
                <a:spcPts val="3000"/>
              </a:lnSpc>
            </a:pPr>
          </a:p>
          <a:p>
            <a:pPr algn="ctr">
              <a:lnSpc>
                <a:spcPts val="3000"/>
              </a:lnSpc>
              <a:spcBef>
                <a:spcPct val="0"/>
              </a:spcBef>
            </a:pPr>
            <a:r>
              <a:rPr lang="en-US" sz="3000">
                <a:solidFill>
                  <a:srgbClr val="FFFFFF"/>
                </a:solidFill>
                <a:latin typeface="Muli Black Bold"/>
              </a:rPr>
              <a:t>Thus, in this way by using Multi -Objective Optimization on the Basis of Ratio Analysis we can choose the best alternative with the help of different criteria.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p:cSld>
    <p:bg>
      <p:bgPr>
        <a:solidFill>
          <a:srgbClr val="FDCF60"/>
        </a:solidFill>
      </p:bgPr>
    </p:bg>
    <p:spTree>
      <p:nvGrpSpPr>
        <p:cNvPr id="1" name=""/>
        <p:cNvGrpSpPr/>
        <p:nvPr/>
      </p:nvGrpSpPr>
      <p:grpSpPr>
        <a:xfrm>
          <a:off x="0" y="0"/>
          <a:ext cx="0" cy="0"/>
          <a:chOff x="0" y="0"/>
          <a:chExt cx="0" cy="0"/>
        </a:xfrm>
      </p:grpSpPr>
      <p:sp>
        <p:nvSpPr>
          <p:cNvPr name="TextBox 2" id="2"/>
          <p:cNvSpPr txBox="true"/>
          <p:nvPr/>
        </p:nvSpPr>
        <p:spPr>
          <a:xfrm rot="0">
            <a:off x="692850" y="2845774"/>
            <a:ext cx="16902301" cy="5897880"/>
          </a:xfrm>
          <a:prstGeom prst="rect">
            <a:avLst/>
          </a:prstGeom>
        </p:spPr>
        <p:txBody>
          <a:bodyPr anchor="t" rtlCol="false" tIns="0" lIns="0" bIns="0" rIns="0">
            <a:spAutoFit/>
          </a:bodyPr>
          <a:lstStyle/>
          <a:p>
            <a:pPr algn="ctr">
              <a:lnSpc>
                <a:spcPts val="4200"/>
              </a:lnSpc>
              <a:spcBef>
                <a:spcPct val="0"/>
              </a:spcBef>
            </a:pPr>
            <a:r>
              <a:rPr lang="en-US" sz="4200">
                <a:solidFill>
                  <a:srgbClr val="000000"/>
                </a:solidFill>
                <a:latin typeface="Canva Sans Bold"/>
              </a:rPr>
              <a:t>Multi-Objective Optimization on the Basis of the Ratio Analysis Method (MOORA) is developed by Brauers and Zavadskas in 2006. The method has been successfully employed for the various problems such as material selection, performance evaluation in real estate sector and contractor selection, design selection, robot selection, personnel selection, quality control, dynamic scheduling in production systems, location selection, firm selection, healthcare waste management, etc. MOORA uses a ratio system in which each response of an alternative on an objective is compared to a denominator, which is representative for all alternatives concerning that objective. </a:t>
            </a:r>
          </a:p>
        </p:txBody>
      </p:sp>
      <p:sp>
        <p:nvSpPr>
          <p:cNvPr name="TextBox 3" id="3"/>
          <p:cNvSpPr txBox="true"/>
          <p:nvPr/>
        </p:nvSpPr>
        <p:spPr>
          <a:xfrm rot="0">
            <a:off x="6900505" y="857250"/>
            <a:ext cx="448698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MOORA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1261" r="0" b="31261"/>
          <a:stretch>
            <a:fillRect/>
          </a:stretch>
        </p:blipFill>
        <p:spPr>
          <a:xfrm>
            <a:off x="0" y="0"/>
            <a:ext cx="18288000" cy="10287000"/>
          </a:xfrm>
          <a:prstGeom prst="rect">
            <a:avLst/>
          </a:prstGeom>
        </p:spPr>
      </p:pic>
      <p:sp>
        <p:nvSpPr>
          <p:cNvPr name="AutoShape 3" id="3"/>
          <p:cNvSpPr/>
          <p:nvPr/>
        </p:nvSpPr>
        <p:spPr>
          <a:xfrm rot="-2397004">
            <a:off x="5411318" y="2000288"/>
            <a:ext cx="2189585" cy="0"/>
          </a:xfrm>
          <a:prstGeom prst="line">
            <a:avLst/>
          </a:prstGeom>
          <a:ln cap="rnd" w="66675">
            <a:solidFill>
              <a:srgbClr val="A50E58"/>
            </a:solidFill>
            <a:prstDash val="solid"/>
            <a:headEnd type="none" len="sm" w="sm"/>
            <a:tailEnd type="none" len="sm" w="sm"/>
          </a:ln>
        </p:spPr>
      </p:sp>
      <p:sp>
        <p:nvSpPr>
          <p:cNvPr name="AutoShape 4" id="4"/>
          <p:cNvSpPr/>
          <p:nvPr/>
        </p:nvSpPr>
        <p:spPr>
          <a:xfrm rot="-1038921">
            <a:off x="6875577" y="3381445"/>
            <a:ext cx="2262492" cy="0"/>
          </a:xfrm>
          <a:prstGeom prst="line">
            <a:avLst/>
          </a:prstGeom>
          <a:ln cap="rnd" w="66675">
            <a:solidFill>
              <a:srgbClr val="A50E58"/>
            </a:solidFill>
            <a:prstDash val="solid"/>
            <a:headEnd type="none" len="sm" w="sm"/>
            <a:tailEnd type="none" len="sm" w="sm"/>
          </a:ln>
        </p:spPr>
      </p:sp>
      <p:sp>
        <p:nvSpPr>
          <p:cNvPr name="AutoShape 5" id="5"/>
          <p:cNvSpPr/>
          <p:nvPr/>
        </p:nvSpPr>
        <p:spPr>
          <a:xfrm rot="0">
            <a:off x="7273770" y="4975720"/>
            <a:ext cx="3036753" cy="0"/>
          </a:xfrm>
          <a:prstGeom prst="line">
            <a:avLst/>
          </a:prstGeom>
          <a:ln cap="rnd" w="66675">
            <a:solidFill>
              <a:srgbClr val="A50E58"/>
            </a:solidFill>
            <a:prstDash val="solid"/>
            <a:headEnd type="none" len="sm" w="sm"/>
            <a:tailEnd type="none" len="sm" w="sm"/>
          </a:ln>
        </p:spPr>
      </p:sp>
      <p:sp>
        <p:nvSpPr>
          <p:cNvPr name="AutoShape 6" id="6"/>
          <p:cNvSpPr/>
          <p:nvPr/>
        </p:nvSpPr>
        <p:spPr>
          <a:xfrm rot="1094623">
            <a:off x="6866163" y="6625296"/>
            <a:ext cx="1975638" cy="0"/>
          </a:xfrm>
          <a:prstGeom prst="line">
            <a:avLst/>
          </a:prstGeom>
          <a:ln cap="rnd" w="66675">
            <a:solidFill>
              <a:srgbClr val="A50E58"/>
            </a:solidFill>
            <a:prstDash val="solid"/>
            <a:headEnd type="none" len="sm" w="sm"/>
            <a:tailEnd type="none" len="sm" w="sm"/>
          </a:ln>
        </p:spPr>
      </p:sp>
      <p:sp>
        <p:nvSpPr>
          <p:cNvPr name="AutoShape 7" id="7"/>
          <p:cNvSpPr/>
          <p:nvPr/>
        </p:nvSpPr>
        <p:spPr>
          <a:xfrm rot="2474181">
            <a:off x="5375786" y="8015654"/>
            <a:ext cx="2166653" cy="0"/>
          </a:xfrm>
          <a:prstGeom prst="line">
            <a:avLst/>
          </a:prstGeom>
          <a:ln cap="rnd" w="66675">
            <a:solidFill>
              <a:srgbClr val="A50E58"/>
            </a:solidFill>
            <a:prstDash val="solid"/>
            <a:headEnd type="none" len="sm" w="sm"/>
            <a:tailEnd type="none" len="sm" w="sm"/>
          </a:ln>
        </p:spPr>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415607" y="2508621"/>
            <a:ext cx="4985890" cy="4967760"/>
          </a:xfrm>
          <a:prstGeom prst="rect">
            <a:avLst/>
          </a:prstGeom>
        </p:spPr>
      </p:pic>
      <p:grpSp>
        <p:nvGrpSpPr>
          <p:cNvPr name="Group 9" id="9"/>
          <p:cNvGrpSpPr/>
          <p:nvPr/>
        </p:nvGrpSpPr>
        <p:grpSpPr>
          <a:xfrm rot="0">
            <a:off x="7410350" y="394607"/>
            <a:ext cx="6110979" cy="1265419"/>
            <a:chOff x="0" y="0"/>
            <a:chExt cx="3530906" cy="731155"/>
          </a:xfrm>
        </p:grpSpPr>
        <p:sp>
          <p:nvSpPr>
            <p:cNvPr name="Freeform 10" id="10"/>
            <p:cNvSpPr/>
            <p:nvPr/>
          </p:nvSpPr>
          <p:spPr>
            <a:xfrm>
              <a:off x="0" y="0"/>
              <a:ext cx="3530906" cy="731155"/>
            </a:xfrm>
            <a:custGeom>
              <a:avLst/>
              <a:gdLst/>
              <a:ahLst/>
              <a:cxnLst/>
              <a:rect r="r" b="b" t="t" l="l"/>
              <a:pathLst>
                <a:path h="731155" w="3530906">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DA4CF9"/>
            </a:solidFill>
          </p:spPr>
        </p:sp>
      </p:grpSp>
      <p:grpSp>
        <p:nvGrpSpPr>
          <p:cNvPr name="Group 11" id="11"/>
          <p:cNvGrpSpPr/>
          <p:nvPr/>
        </p:nvGrpSpPr>
        <p:grpSpPr>
          <a:xfrm rot="0">
            <a:off x="7061752" y="261463"/>
            <a:ext cx="1391325" cy="139132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E58"/>
            </a:solidFill>
          </p:spPr>
        </p:sp>
      </p:grpSp>
      <p:grpSp>
        <p:nvGrpSpPr>
          <p:cNvPr name="Group 13" id="13"/>
          <p:cNvGrpSpPr/>
          <p:nvPr/>
        </p:nvGrpSpPr>
        <p:grpSpPr>
          <a:xfrm rot="0">
            <a:off x="9140745" y="2412295"/>
            <a:ext cx="6108756" cy="1264958"/>
            <a:chOff x="0" y="0"/>
            <a:chExt cx="3530906" cy="731155"/>
          </a:xfrm>
        </p:grpSpPr>
        <p:sp>
          <p:nvSpPr>
            <p:cNvPr name="Freeform 14" id="14"/>
            <p:cNvSpPr/>
            <p:nvPr/>
          </p:nvSpPr>
          <p:spPr>
            <a:xfrm>
              <a:off x="0" y="0"/>
              <a:ext cx="3530906" cy="731155"/>
            </a:xfrm>
            <a:custGeom>
              <a:avLst/>
              <a:gdLst/>
              <a:ahLst/>
              <a:cxnLst/>
              <a:rect r="r" b="b" t="t" l="l"/>
              <a:pathLst>
                <a:path h="731155" w="3530906">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7C3DC6"/>
            </a:solidFill>
          </p:spPr>
        </p:sp>
      </p:grpSp>
      <p:grpSp>
        <p:nvGrpSpPr>
          <p:cNvPr name="Group 15" id="15"/>
          <p:cNvGrpSpPr/>
          <p:nvPr/>
        </p:nvGrpSpPr>
        <p:grpSpPr>
          <a:xfrm rot="0">
            <a:off x="8792147" y="2279151"/>
            <a:ext cx="1391325" cy="1391325"/>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E58"/>
            </a:solidFill>
          </p:spPr>
        </p:sp>
      </p:grpSp>
      <p:grpSp>
        <p:nvGrpSpPr>
          <p:cNvPr name="Group 17" id="17"/>
          <p:cNvGrpSpPr/>
          <p:nvPr/>
        </p:nvGrpSpPr>
        <p:grpSpPr>
          <a:xfrm rot="0">
            <a:off x="10495468" y="4429984"/>
            <a:ext cx="6109986" cy="1265213"/>
            <a:chOff x="0" y="0"/>
            <a:chExt cx="3530906" cy="731155"/>
          </a:xfrm>
        </p:grpSpPr>
        <p:sp>
          <p:nvSpPr>
            <p:cNvPr name="Freeform 18" id="18"/>
            <p:cNvSpPr/>
            <p:nvPr/>
          </p:nvSpPr>
          <p:spPr>
            <a:xfrm>
              <a:off x="0" y="0"/>
              <a:ext cx="3530906" cy="731155"/>
            </a:xfrm>
            <a:custGeom>
              <a:avLst/>
              <a:gdLst/>
              <a:ahLst/>
              <a:cxnLst/>
              <a:rect r="r" b="b" t="t" l="l"/>
              <a:pathLst>
                <a:path h="731155" w="3530906">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39B6F0"/>
            </a:solidFill>
          </p:spPr>
        </p:sp>
      </p:grpSp>
      <p:grpSp>
        <p:nvGrpSpPr>
          <p:cNvPr name="Group 19" id="19"/>
          <p:cNvGrpSpPr/>
          <p:nvPr/>
        </p:nvGrpSpPr>
        <p:grpSpPr>
          <a:xfrm rot="0">
            <a:off x="10146870" y="4296839"/>
            <a:ext cx="1391325" cy="1391325"/>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E58"/>
            </a:solidFill>
          </p:spPr>
        </p:sp>
      </p:grpSp>
      <p:grpSp>
        <p:nvGrpSpPr>
          <p:cNvPr name="Group 21" id="21"/>
          <p:cNvGrpSpPr/>
          <p:nvPr/>
        </p:nvGrpSpPr>
        <p:grpSpPr>
          <a:xfrm rot="0">
            <a:off x="9140745" y="6447672"/>
            <a:ext cx="6108756" cy="1264958"/>
            <a:chOff x="0" y="0"/>
            <a:chExt cx="3530906" cy="731155"/>
          </a:xfrm>
        </p:grpSpPr>
        <p:sp>
          <p:nvSpPr>
            <p:cNvPr name="Freeform 22" id="22"/>
            <p:cNvSpPr/>
            <p:nvPr/>
          </p:nvSpPr>
          <p:spPr>
            <a:xfrm>
              <a:off x="0" y="0"/>
              <a:ext cx="3530906" cy="731155"/>
            </a:xfrm>
            <a:custGeom>
              <a:avLst/>
              <a:gdLst/>
              <a:ahLst/>
              <a:cxnLst/>
              <a:rect r="r" b="b" t="t" l="l"/>
              <a:pathLst>
                <a:path h="731155" w="3530906">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FFAD01"/>
            </a:solidFill>
          </p:spPr>
        </p:sp>
      </p:grpSp>
      <p:grpSp>
        <p:nvGrpSpPr>
          <p:cNvPr name="Group 23" id="23"/>
          <p:cNvGrpSpPr/>
          <p:nvPr/>
        </p:nvGrpSpPr>
        <p:grpSpPr>
          <a:xfrm rot="0">
            <a:off x="8792147" y="6314527"/>
            <a:ext cx="1391325" cy="1391325"/>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E58"/>
            </a:solidFill>
          </p:spPr>
        </p:sp>
      </p:grpSp>
      <p:grpSp>
        <p:nvGrpSpPr>
          <p:cNvPr name="Group 25" id="25"/>
          <p:cNvGrpSpPr/>
          <p:nvPr/>
        </p:nvGrpSpPr>
        <p:grpSpPr>
          <a:xfrm rot="0">
            <a:off x="7410350" y="8465360"/>
            <a:ext cx="5801638" cy="1201363"/>
            <a:chOff x="0" y="0"/>
            <a:chExt cx="3530906" cy="731155"/>
          </a:xfrm>
        </p:grpSpPr>
        <p:sp>
          <p:nvSpPr>
            <p:cNvPr name="Freeform 26" id="26"/>
            <p:cNvSpPr/>
            <p:nvPr/>
          </p:nvSpPr>
          <p:spPr>
            <a:xfrm>
              <a:off x="0" y="0"/>
              <a:ext cx="3530906" cy="731155"/>
            </a:xfrm>
            <a:custGeom>
              <a:avLst/>
              <a:gdLst/>
              <a:ahLst/>
              <a:cxnLst/>
              <a:rect r="r" b="b" t="t" l="l"/>
              <a:pathLst>
                <a:path h="731155" w="3530906">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95BF39"/>
            </a:solidFill>
          </p:spPr>
        </p:sp>
      </p:grpSp>
      <p:grpSp>
        <p:nvGrpSpPr>
          <p:cNvPr name="Group 27" id="27"/>
          <p:cNvGrpSpPr/>
          <p:nvPr/>
        </p:nvGrpSpPr>
        <p:grpSpPr>
          <a:xfrm rot="0">
            <a:off x="7061752" y="8332215"/>
            <a:ext cx="1391325" cy="1391325"/>
            <a:chOff x="0" y="0"/>
            <a:chExt cx="6350000" cy="6350000"/>
          </a:xfrm>
        </p:grpSpPr>
        <p:sp>
          <p:nvSpPr>
            <p:cNvPr name="Freeform 28" id="2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50E58"/>
            </a:solidFill>
          </p:spPr>
        </p:sp>
      </p:grpSp>
      <p:sp>
        <p:nvSpPr>
          <p:cNvPr name="TextBox 29" id="29"/>
          <p:cNvSpPr txBox="true"/>
          <p:nvPr/>
        </p:nvSpPr>
        <p:spPr>
          <a:xfrm rot="0">
            <a:off x="7098354" y="555094"/>
            <a:ext cx="1318122" cy="937412"/>
          </a:xfrm>
          <a:prstGeom prst="rect">
            <a:avLst/>
          </a:prstGeom>
        </p:spPr>
        <p:txBody>
          <a:bodyPr anchor="t" rtlCol="false" tIns="0" lIns="0" bIns="0" rIns="0">
            <a:spAutoFit/>
          </a:bodyPr>
          <a:lstStyle/>
          <a:p>
            <a:pPr algn="ctr">
              <a:lnSpc>
                <a:spcPts val="7026"/>
              </a:lnSpc>
            </a:pPr>
            <a:r>
              <a:rPr lang="en-US" sz="7026">
                <a:solidFill>
                  <a:srgbClr val="F7F7F7"/>
                </a:solidFill>
                <a:latin typeface="Muli Black Bold"/>
              </a:rPr>
              <a:t>1</a:t>
            </a:r>
          </a:p>
        </p:txBody>
      </p:sp>
      <p:sp>
        <p:nvSpPr>
          <p:cNvPr name="TextBox 30" id="30"/>
          <p:cNvSpPr txBox="true"/>
          <p:nvPr/>
        </p:nvSpPr>
        <p:spPr>
          <a:xfrm rot="0">
            <a:off x="8828748" y="2572783"/>
            <a:ext cx="1318122" cy="937412"/>
          </a:xfrm>
          <a:prstGeom prst="rect">
            <a:avLst/>
          </a:prstGeom>
        </p:spPr>
        <p:txBody>
          <a:bodyPr anchor="t" rtlCol="false" tIns="0" lIns="0" bIns="0" rIns="0">
            <a:spAutoFit/>
          </a:bodyPr>
          <a:lstStyle/>
          <a:p>
            <a:pPr algn="ctr">
              <a:lnSpc>
                <a:spcPts val="7026"/>
              </a:lnSpc>
            </a:pPr>
            <a:r>
              <a:rPr lang="en-US" sz="7026">
                <a:solidFill>
                  <a:srgbClr val="F7F7F7"/>
                </a:solidFill>
                <a:latin typeface="Muli Black Bold"/>
              </a:rPr>
              <a:t>2</a:t>
            </a:r>
          </a:p>
        </p:txBody>
      </p:sp>
      <p:sp>
        <p:nvSpPr>
          <p:cNvPr name="TextBox 31" id="31"/>
          <p:cNvSpPr txBox="true"/>
          <p:nvPr/>
        </p:nvSpPr>
        <p:spPr>
          <a:xfrm rot="0">
            <a:off x="10183472" y="4590471"/>
            <a:ext cx="1318122" cy="937412"/>
          </a:xfrm>
          <a:prstGeom prst="rect">
            <a:avLst/>
          </a:prstGeom>
        </p:spPr>
        <p:txBody>
          <a:bodyPr anchor="t" rtlCol="false" tIns="0" lIns="0" bIns="0" rIns="0">
            <a:spAutoFit/>
          </a:bodyPr>
          <a:lstStyle/>
          <a:p>
            <a:pPr algn="ctr">
              <a:lnSpc>
                <a:spcPts val="7026"/>
              </a:lnSpc>
            </a:pPr>
            <a:r>
              <a:rPr lang="en-US" sz="7026">
                <a:solidFill>
                  <a:srgbClr val="F7F7F7"/>
                </a:solidFill>
                <a:latin typeface="Muli Black Bold"/>
              </a:rPr>
              <a:t>3</a:t>
            </a:r>
          </a:p>
        </p:txBody>
      </p:sp>
      <p:sp>
        <p:nvSpPr>
          <p:cNvPr name="TextBox 32" id="32"/>
          <p:cNvSpPr txBox="true"/>
          <p:nvPr/>
        </p:nvSpPr>
        <p:spPr>
          <a:xfrm rot="0">
            <a:off x="8828748" y="6608159"/>
            <a:ext cx="1318122" cy="937412"/>
          </a:xfrm>
          <a:prstGeom prst="rect">
            <a:avLst/>
          </a:prstGeom>
        </p:spPr>
        <p:txBody>
          <a:bodyPr anchor="t" rtlCol="false" tIns="0" lIns="0" bIns="0" rIns="0">
            <a:spAutoFit/>
          </a:bodyPr>
          <a:lstStyle/>
          <a:p>
            <a:pPr algn="ctr">
              <a:lnSpc>
                <a:spcPts val="7026"/>
              </a:lnSpc>
            </a:pPr>
            <a:r>
              <a:rPr lang="en-US" sz="7026">
                <a:solidFill>
                  <a:srgbClr val="F7F7F7"/>
                </a:solidFill>
                <a:latin typeface="Muli Black Bold"/>
              </a:rPr>
              <a:t>4</a:t>
            </a:r>
          </a:p>
        </p:txBody>
      </p:sp>
      <p:sp>
        <p:nvSpPr>
          <p:cNvPr name="TextBox 33" id="33"/>
          <p:cNvSpPr txBox="true"/>
          <p:nvPr/>
        </p:nvSpPr>
        <p:spPr>
          <a:xfrm rot="0">
            <a:off x="7098354" y="8625847"/>
            <a:ext cx="1318122" cy="937412"/>
          </a:xfrm>
          <a:prstGeom prst="rect">
            <a:avLst/>
          </a:prstGeom>
        </p:spPr>
        <p:txBody>
          <a:bodyPr anchor="t" rtlCol="false" tIns="0" lIns="0" bIns="0" rIns="0">
            <a:spAutoFit/>
          </a:bodyPr>
          <a:lstStyle/>
          <a:p>
            <a:pPr algn="ctr">
              <a:lnSpc>
                <a:spcPts val="7026"/>
              </a:lnSpc>
            </a:pPr>
            <a:r>
              <a:rPr lang="en-US" sz="7026">
                <a:solidFill>
                  <a:srgbClr val="F7F7F7"/>
                </a:solidFill>
                <a:latin typeface="Muli Black Bold"/>
              </a:rPr>
              <a:t>5</a:t>
            </a:r>
          </a:p>
        </p:txBody>
      </p:sp>
      <p:sp>
        <p:nvSpPr>
          <p:cNvPr name="TextBox 34" id="34"/>
          <p:cNvSpPr txBox="true"/>
          <p:nvPr/>
        </p:nvSpPr>
        <p:spPr>
          <a:xfrm rot="0">
            <a:off x="8453077" y="696838"/>
            <a:ext cx="4786681" cy="720875"/>
          </a:xfrm>
          <a:prstGeom prst="rect">
            <a:avLst/>
          </a:prstGeom>
        </p:spPr>
        <p:txBody>
          <a:bodyPr anchor="t" rtlCol="false" tIns="0" lIns="0" bIns="0" rIns="0">
            <a:spAutoFit/>
          </a:bodyPr>
          <a:lstStyle/>
          <a:p>
            <a:pPr algn="ctr">
              <a:lnSpc>
                <a:spcPts val="2803"/>
              </a:lnSpc>
              <a:spcBef>
                <a:spcPct val="0"/>
              </a:spcBef>
            </a:pPr>
            <a:r>
              <a:rPr lang="en-US" sz="2803">
                <a:solidFill>
                  <a:srgbClr val="000000"/>
                </a:solidFill>
                <a:latin typeface="Muli Black Bold"/>
              </a:rPr>
              <a:t>•Identification of alternatives and criteria</a:t>
            </a:r>
          </a:p>
        </p:txBody>
      </p:sp>
      <p:sp>
        <p:nvSpPr>
          <p:cNvPr name="TextBox 35" id="35"/>
          <p:cNvSpPr txBox="true"/>
          <p:nvPr/>
        </p:nvSpPr>
        <p:spPr>
          <a:xfrm rot="0">
            <a:off x="10146870" y="2810470"/>
            <a:ext cx="4723408" cy="621252"/>
          </a:xfrm>
          <a:prstGeom prst="rect">
            <a:avLst/>
          </a:prstGeom>
        </p:spPr>
        <p:txBody>
          <a:bodyPr anchor="t" rtlCol="false" tIns="0" lIns="0" bIns="0" rIns="0">
            <a:spAutoFit/>
          </a:bodyPr>
          <a:lstStyle/>
          <a:p>
            <a:pPr algn="ctr">
              <a:lnSpc>
                <a:spcPts val="2410"/>
              </a:lnSpc>
              <a:spcBef>
                <a:spcPct val="0"/>
              </a:spcBef>
            </a:pPr>
            <a:r>
              <a:rPr lang="en-US" sz="2410">
                <a:solidFill>
                  <a:srgbClr val="000000"/>
                </a:solidFill>
                <a:latin typeface="Muli Black Bold"/>
              </a:rPr>
              <a:t>•Develop the initial decision matrix</a:t>
            </a:r>
          </a:p>
        </p:txBody>
      </p:sp>
      <p:sp>
        <p:nvSpPr>
          <p:cNvPr name="TextBox 36" id="36"/>
          <p:cNvSpPr txBox="true"/>
          <p:nvPr/>
        </p:nvSpPr>
        <p:spPr>
          <a:xfrm rot="0">
            <a:off x="11538195" y="4593054"/>
            <a:ext cx="5067259" cy="967648"/>
          </a:xfrm>
          <a:prstGeom prst="rect">
            <a:avLst/>
          </a:prstGeom>
        </p:spPr>
        <p:txBody>
          <a:bodyPr anchor="t" rtlCol="false" tIns="0" lIns="0" bIns="0" rIns="0">
            <a:spAutoFit/>
          </a:bodyPr>
          <a:lstStyle/>
          <a:p>
            <a:pPr algn="ctr">
              <a:lnSpc>
                <a:spcPts val="1519"/>
              </a:lnSpc>
              <a:spcBef>
                <a:spcPct val="0"/>
              </a:spcBef>
            </a:pPr>
            <a:r>
              <a:rPr lang="en-US" sz="1519">
                <a:solidFill>
                  <a:srgbClr val="000000"/>
                </a:solidFill>
                <a:latin typeface="Muli Black Bold"/>
              </a:rPr>
              <a:t>•Develop a ratio system and apply to compare each performance measure of an </a:t>
            </a:r>
          </a:p>
          <a:p>
            <a:pPr algn="ctr">
              <a:lnSpc>
                <a:spcPts val="1519"/>
              </a:lnSpc>
              <a:spcBef>
                <a:spcPct val="0"/>
              </a:spcBef>
            </a:pPr>
            <a:r>
              <a:rPr lang="en-US" sz="1519">
                <a:solidFill>
                  <a:srgbClr val="000000"/>
                </a:solidFill>
                <a:latin typeface="Muli Black Bold"/>
              </a:rPr>
              <a:t>alternative on a criterion to a denominator which is a representative for all the </a:t>
            </a:r>
          </a:p>
          <a:p>
            <a:pPr algn="ctr">
              <a:lnSpc>
                <a:spcPts val="1519"/>
              </a:lnSpc>
              <a:spcBef>
                <a:spcPct val="0"/>
              </a:spcBef>
            </a:pPr>
            <a:r>
              <a:rPr lang="en-US" sz="1519">
                <a:solidFill>
                  <a:srgbClr val="000000"/>
                </a:solidFill>
                <a:latin typeface="Muli Black Bold"/>
              </a:rPr>
              <a:t>alternatives concerning that criterion.</a:t>
            </a:r>
          </a:p>
        </p:txBody>
      </p:sp>
      <p:sp>
        <p:nvSpPr>
          <p:cNvPr name="TextBox 37" id="37"/>
          <p:cNvSpPr txBox="true"/>
          <p:nvPr/>
        </p:nvSpPr>
        <p:spPr>
          <a:xfrm rot="0">
            <a:off x="10311169" y="6672664"/>
            <a:ext cx="4559110" cy="702729"/>
          </a:xfrm>
          <a:prstGeom prst="rect">
            <a:avLst/>
          </a:prstGeom>
        </p:spPr>
        <p:txBody>
          <a:bodyPr anchor="t" rtlCol="false" tIns="0" lIns="0" bIns="0" rIns="0">
            <a:spAutoFit/>
          </a:bodyPr>
          <a:lstStyle/>
          <a:p>
            <a:pPr algn="ctr">
              <a:lnSpc>
                <a:spcPts val="2703"/>
              </a:lnSpc>
              <a:spcBef>
                <a:spcPct val="0"/>
              </a:spcBef>
            </a:pPr>
            <a:r>
              <a:rPr lang="en-US" sz="2703">
                <a:solidFill>
                  <a:srgbClr val="000000"/>
                </a:solidFill>
                <a:latin typeface="Muli Black Bold"/>
              </a:rPr>
              <a:t>•Calculate the assessment values of all alternatives</a:t>
            </a:r>
          </a:p>
        </p:txBody>
      </p:sp>
      <p:sp>
        <p:nvSpPr>
          <p:cNvPr name="TextBox 38" id="38"/>
          <p:cNvSpPr txBox="true"/>
          <p:nvPr/>
        </p:nvSpPr>
        <p:spPr>
          <a:xfrm rot="0">
            <a:off x="8416476" y="8760380"/>
            <a:ext cx="4593779" cy="523374"/>
          </a:xfrm>
          <a:prstGeom prst="rect">
            <a:avLst/>
          </a:prstGeom>
        </p:spPr>
        <p:txBody>
          <a:bodyPr anchor="t" rtlCol="false" tIns="0" lIns="0" bIns="0" rIns="0">
            <a:spAutoFit/>
          </a:bodyPr>
          <a:lstStyle/>
          <a:p>
            <a:pPr algn="ctr">
              <a:lnSpc>
                <a:spcPts val="1988"/>
              </a:lnSpc>
              <a:spcBef>
                <a:spcPct val="0"/>
              </a:spcBef>
            </a:pPr>
            <a:r>
              <a:rPr lang="en-US" sz="1988">
                <a:solidFill>
                  <a:srgbClr val="000000"/>
                </a:solidFill>
                <a:latin typeface="Muli Black Bold"/>
              </a:rPr>
              <a:t>•Determine complete ranking of alternatives based on the values</a:t>
            </a:r>
          </a:p>
        </p:txBody>
      </p:sp>
      <p:sp>
        <p:nvSpPr>
          <p:cNvPr name="TextBox 39" id="39"/>
          <p:cNvSpPr txBox="true"/>
          <p:nvPr/>
        </p:nvSpPr>
        <p:spPr>
          <a:xfrm rot="0">
            <a:off x="3473307" y="4055629"/>
            <a:ext cx="2571738" cy="1770951"/>
          </a:xfrm>
          <a:prstGeom prst="rect">
            <a:avLst/>
          </a:prstGeom>
        </p:spPr>
        <p:txBody>
          <a:bodyPr anchor="t" rtlCol="false" tIns="0" lIns="0" bIns="0" rIns="0">
            <a:spAutoFit/>
          </a:bodyPr>
          <a:lstStyle/>
          <a:p>
            <a:pPr algn="ctr">
              <a:lnSpc>
                <a:spcPts val="4763"/>
              </a:lnSpc>
            </a:pPr>
            <a:r>
              <a:rPr lang="en-US" sz="3402">
                <a:solidFill>
                  <a:srgbClr val="000000"/>
                </a:solidFill>
                <a:latin typeface="Muli Black"/>
              </a:rPr>
              <a:t> The procedure of MOORA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1A57"/>
        </a:solidFill>
      </p:bgPr>
    </p:bg>
    <p:spTree>
      <p:nvGrpSpPr>
        <p:cNvPr id="1" name=""/>
        <p:cNvGrpSpPr/>
        <p:nvPr/>
      </p:nvGrpSpPr>
      <p:grpSpPr>
        <a:xfrm>
          <a:off x="0" y="0"/>
          <a:ext cx="0" cy="0"/>
          <a:chOff x="0" y="0"/>
          <a:chExt cx="0" cy="0"/>
        </a:xfrm>
      </p:grpSpPr>
      <p:sp>
        <p:nvSpPr>
          <p:cNvPr name="TextBox 2" id="2"/>
          <p:cNvSpPr txBox="true"/>
          <p:nvPr/>
        </p:nvSpPr>
        <p:spPr>
          <a:xfrm rot="0">
            <a:off x="1028700" y="2595168"/>
            <a:ext cx="10119877" cy="5067300"/>
          </a:xfrm>
          <a:prstGeom prst="rect">
            <a:avLst/>
          </a:prstGeom>
        </p:spPr>
        <p:txBody>
          <a:bodyPr anchor="t" rtlCol="false" tIns="0" lIns="0" bIns="0" rIns="0">
            <a:spAutoFit/>
          </a:bodyPr>
          <a:lstStyle/>
          <a:p>
            <a:pPr>
              <a:lnSpc>
                <a:spcPts val="9900"/>
              </a:lnSpc>
            </a:pPr>
            <a:r>
              <a:rPr lang="en-US" sz="9000">
                <a:solidFill>
                  <a:srgbClr val="F4F4F4"/>
                </a:solidFill>
                <a:latin typeface="HK Grotesk Bold"/>
              </a:rPr>
              <a:t>Step-by-Step Procedure of MOORA</a:t>
            </a:r>
          </a:p>
          <a:p>
            <a:pPr>
              <a:lnSpc>
                <a:spcPts val="9900"/>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918199" y="3195892"/>
            <a:ext cx="8841357" cy="660690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7E9FA"/>
        </a:solidFill>
      </p:bgPr>
    </p:bg>
    <p:spTree>
      <p:nvGrpSpPr>
        <p:cNvPr id="1" name=""/>
        <p:cNvGrpSpPr/>
        <p:nvPr/>
      </p:nvGrpSpPr>
      <p:grpSpPr>
        <a:xfrm>
          <a:off x="0" y="0"/>
          <a:ext cx="0" cy="0"/>
          <a:chOff x="0" y="0"/>
          <a:chExt cx="0" cy="0"/>
        </a:xfrm>
      </p:grpSpPr>
      <p:sp>
        <p:nvSpPr>
          <p:cNvPr name="TextBox 2" id="2"/>
          <p:cNvSpPr txBox="true"/>
          <p:nvPr/>
        </p:nvSpPr>
        <p:spPr>
          <a:xfrm rot="0">
            <a:off x="2439956" y="1138561"/>
            <a:ext cx="13408089" cy="7820660"/>
          </a:xfrm>
          <a:prstGeom prst="rect">
            <a:avLst/>
          </a:prstGeom>
        </p:spPr>
        <p:txBody>
          <a:bodyPr anchor="t" rtlCol="false" tIns="0" lIns="0" bIns="0" rIns="0">
            <a:spAutoFit/>
          </a:bodyPr>
          <a:lstStyle/>
          <a:p>
            <a:pPr algn="ctr">
              <a:lnSpc>
                <a:spcPts val="3399"/>
              </a:lnSpc>
            </a:pPr>
          </a:p>
          <a:p>
            <a:pPr algn="ctr">
              <a:lnSpc>
                <a:spcPts val="4199"/>
              </a:lnSpc>
              <a:spcBef>
                <a:spcPct val="0"/>
              </a:spcBef>
            </a:pPr>
            <a:r>
              <a:rPr lang="en-US" sz="4199">
                <a:solidFill>
                  <a:srgbClr val="000000"/>
                </a:solidFill>
                <a:latin typeface="Canva Sans Bold"/>
              </a:rPr>
              <a:t>Step 1.</a:t>
            </a:r>
          </a:p>
          <a:p>
            <a:pPr algn="ctr">
              <a:lnSpc>
                <a:spcPts val="3399"/>
              </a:lnSpc>
              <a:spcBef>
                <a:spcPct val="0"/>
              </a:spcBef>
            </a:pPr>
            <a:r>
              <a:rPr lang="en-US" sz="3399">
                <a:solidFill>
                  <a:srgbClr val="000000"/>
                </a:solidFill>
                <a:latin typeface="Canva Sans"/>
              </a:rPr>
              <a:t> Decision matrix which shows values of different alternatives for different</a:t>
            </a:r>
          </a:p>
          <a:p>
            <a:pPr algn="ctr">
              <a:lnSpc>
                <a:spcPts val="3399"/>
              </a:lnSpc>
              <a:spcBef>
                <a:spcPct val="0"/>
              </a:spcBef>
            </a:pPr>
            <a:r>
              <a:rPr lang="en-US" sz="3399">
                <a:solidFill>
                  <a:srgbClr val="000000"/>
                </a:solidFill>
                <a:latin typeface="Canva Sans"/>
              </a:rPr>
              <a:t>objective is created </a:t>
            </a:r>
          </a:p>
          <a:p>
            <a:pPr algn="ctr">
              <a:lnSpc>
                <a:spcPts val="3399"/>
              </a:lnSpc>
              <a:spcBef>
                <a:spcPct val="0"/>
              </a:spcBef>
            </a:pPr>
          </a:p>
          <a:p>
            <a:pPr algn="ctr">
              <a:lnSpc>
                <a:spcPts val="3399"/>
              </a:lnSpc>
              <a:spcBef>
                <a:spcPct val="0"/>
              </a:spcBef>
            </a:pPr>
          </a:p>
          <a:p>
            <a:pPr algn="ctr">
              <a:lnSpc>
                <a:spcPts val="3399"/>
              </a:lnSpc>
              <a:spcBef>
                <a:spcPct val="0"/>
              </a:spcBef>
            </a:pPr>
          </a:p>
          <a:p>
            <a:pPr algn="ctr">
              <a:lnSpc>
                <a:spcPts val="3399"/>
              </a:lnSpc>
              <a:spcBef>
                <a:spcPct val="0"/>
              </a:spcBef>
            </a:pPr>
          </a:p>
          <a:p>
            <a:pPr algn="ctr">
              <a:lnSpc>
                <a:spcPts val="3399"/>
              </a:lnSpc>
              <a:spcBef>
                <a:spcPct val="0"/>
              </a:spcBef>
            </a:pPr>
          </a:p>
          <a:p>
            <a:pPr algn="ctr">
              <a:lnSpc>
                <a:spcPts val="3399"/>
              </a:lnSpc>
              <a:spcBef>
                <a:spcPct val="0"/>
              </a:spcBef>
            </a:pPr>
          </a:p>
          <a:p>
            <a:pPr algn="ctr">
              <a:lnSpc>
                <a:spcPts val="3399"/>
              </a:lnSpc>
              <a:spcBef>
                <a:spcPct val="0"/>
              </a:spcBef>
            </a:pPr>
          </a:p>
          <a:p>
            <a:pPr algn="ctr">
              <a:lnSpc>
                <a:spcPts val="3399"/>
              </a:lnSpc>
              <a:spcBef>
                <a:spcPct val="0"/>
              </a:spcBef>
            </a:pPr>
          </a:p>
          <a:p>
            <a:pPr algn="ctr">
              <a:lnSpc>
                <a:spcPts val="3399"/>
              </a:lnSpc>
              <a:spcBef>
                <a:spcPct val="0"/>
              </a:spcBef>
            </a:pPr>
            <a:r>
              <a:rPr lang="en-US" sz="3399">
                <a:solidFill>
                  <a:srgbClr val="000000"/>
                </a:solidFill>
                <a:latin typeface="Canva Sans"/>
              </a:rPr>
              <a:t>In this, matrix xij shows the value of alternative i according to objective or</a:t>
            </a:r>
          </a:p>
          <a:p>
            <a:pPr algn="ctr">
              <a:lnSpc>
                <a:spcPts val="3399"/>
              </a:lnSpc>
              <a:spcBef>
                <a:spcPct val="0"/>
              </a:spcBef>
            </a:pPr>
            <a:r>
              <a:rPr lang="en-US" sz="3399">
                <a:solidFill>
                  <a:srgbClr val="000000"/>
                </a:solidFill>
                <a:latin typeface="Canva Sans"/>
              </a:rPr>
              <a:t>criteria j. m is the number of alternatives and n is a number of objectives or criteria.</a:t>
            </a:r>
          </a:p>
          <a:p>
            <a:pPr algn="ctr">
              <a:lnSpc>
                <a:spcPts val="3399"/>
              </a:lnSpc>
              <a:spcBef>
                <a:spcPct val="0"/>
              </a:spcBef>
            </a:pPr>
          </a:p>
        </p:txBody>
      </p:sp>
      <p:pic>
        <p:nvPicPr>
          <p:cNvPr name="Picture 3" id="3"/>
          <p:cNvPicPr>
            <a:picLocks noChangeAspect="true"/>
          </p:cNvPicPr>
          <p:nvPr/>
        </p:nvPicPr>
        <p:blipFill>
          <a:blip r:embed="rId2"/>
          <a:srcRect l="0" t="0" r="0" b="0"/>
          <a:stretch>
            <a:fillRect/>
          </a:stretch>
        </p:blipFill>
        <p:spPr>
          <a:xfrm flipH="false" flipV="false" rot="0">
            <a:off x="5828569" y="3393097"/>
            <a:ext cx="6630863" cy="3235389"/>
          </a:xfrm>
          <a:prstGeom prst="rect">
            <a:avLst/>
          </a:prstGeom>
        </p:spPr>
      </p:pic>
      <p:sp>
        <p:nvSpPr>
          <p:cNvPr name="TextBox 4" id="4"/>
          <p:cNvSpPr txBox="true"/>
          <p:nvPr/>
        </p:nvSpPr>
        <p:spPr>
          <a:xfrm rot="0">
            <a:off x="16802928" y="9128125"/>
            <a:ext cx="456372" cy="398780"/>
          </a:xfrm>
          <a:prstGeom prst="rect">
            <a:avLst/>
          </a:prstGeom>
        </p:spPr>
        <p:txBody>
          <a:bodyPr anchor="t" rtlCol="false" tIns="0" lIns="0" bIns="0" rIns="0">
            <a:spAutoFit/>
          </a:bodyPr>
          <a:lstStyle/>
          <a:p>
            <a:pPr algn="r" marL="0" indent="0" lvl="0">
              <a:lnSpc>
                <a:spcPts val="3219"/>
              </a:lnSpc>
              <a:spcBef>
                <a:spcPct val="0"/>
              </a:spcBef>
            </a:pPr>
            <a:r>
              <a:rPr lang="en-US" sz="2299" spc="45">
                <a:solidFill>
                  <a:srgbClr val="311A57"/>
                </a:solidFill>
                <a:latin typeface="HK Grotesk Bold"/>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7E9FA"/>
        </a:solidFill>
      </p:bgPr>
    </p:bg>
    <p:spTree>
      <p:nvGrpSpPr>
        <p:cNvPr id="1" name=""/>
        <p:cNvGrpSpPr/>
        <p:nvPr/>
      </p:nvGrpSpPr>
      <p:grpSpPr>
        <a:xfrm>
          <a:off x="0" y="0"/>
          <a:ext cx="0" cy="0"/>
          <a:chOff x="0" y="0"/>
          <a:chExt cx="0" cy="0"/>
        </a:xfrm>
      </p:grpSpPr>
      <p:sp>
        <p:nvSpPr>
          <p:cNvPr name="TextBox 2" id="2"/>
          <p:cNvSpPr txBox="true"/>
          <p:nvPr/>
        </p:nvSpPr>
        <p:spPr>
          <a:xfrm rot="0">
            <a:off x="2252346" y="2248307"/>
            <a:ext cx="13783309" cy="7004861"/>
          </a:xfrm>
          <a:prstGeom prst="rect">
            <a:avLst/>
          </a:prstGeom>
        </p:spPr>
        <p:txBody>
          <a:bodyPr anchor="t" rtlCol="false" tIns="0" lIns="0" bIns="0" rIns="0">
            <a:spAutoFit/>
          </a:bodyPr>
          <a:lstStyle/>
          <a:p>
            <a:pPr algn="ctr">
              <a:lnSpc>
                <a:spcPts val="4406"/>
              </a:lnSpc>
              <a:spcBef>
                <a:spcPct val="0"/>
              </a:spcBef>
            </a:pPr>
            <a:r>
              <a:rPr lang="en-US" sz="4406">
                <a:solidFill>
                  <a:srgbClr val="000000"/>
                </a:solidFill>
                <a:latin typeface="Canva Sans Bold"/>
              </a:rPr>
              <a:t>Step 2.</a:t>
            </a:r>
          </a:p>
          <a:p>
            <a:pPr algn="ctr">
              <a:lnSpc>
                <a:spcPts val="3406"/>
              </a:lnSpc>
              <a:spcBef>
                <a:spcPct val="0"/>
              </a:spcBef>
            </a:pPr>
            <a:r>
              <a:rPr lang="en-US" sz="3406">
                <a:solidFill>
                  <a:srgbClr val="000000"/>
                </a:solidFill>
                <a:latin typeface="Canva Sans"/>
              </a:rPr>
              <a:t>Due to differences in criteria, values of measurements have different units. Normalization is required so that values of measurements transform into dimensionless numbers. These dimensionless numbers are in [0, 1] interval so that commenting is very easy. Normalized values are showed with x∗ij</a:t>
            </a:r>
          </a:p>
          <a:p>
            <a:pPr algn="ctr">
              <a:lnSpc>
                <a:spcPts val="3406"/>
              </a:lnSpc>
              <a:spcBef>
                <a:spcPct val="0"/>
              </a:spcBef>
            </a:pPr>
          </a:p>
          <a:p>
            <a:pPr algn="ctr">
              <a:lnSpc>
                <a:spcPts val="3406"/>
              </a:lnSpc>
              <a:spcBef>
                <a:spcPct val="0"/>
              </a:spcBef>
            </a:pPr>
          </a:p>
          <a:p>
            <a:pPr algn="ctr">
              <a:lnSpc>
                <a:spcPts val="3406"/>
              </a:lnSpc>
              <a:spcBef>
                <a:spcPct val="0"/>
              </a:spcBef>
            </a:pPr>
          </a:p>
          <a:p>
            <a:pPr algn="ctr">
              <a:lnSpc>
                <a:spcPts val="3406"/>
              </a:lnSpc>
              <a:spcBef>
                <a:spcPct val="0"/>
              </a:spcBef>
            </a:pPr>
          </a:p>
          <a:p>
            <a:pPr algn="ctr">
              <a:lnSpc>
                <a:spcPts val="3406"/>
              </a:lnSpc>
              <a:spcBef>
                <a:spcPct val="0"/>
              </a:spcBef>
            </a:pPr>
          </a:p>
          <a:p>
            <a:pPr algn="ctr">
              <a:lnSpc>
                <a:spcPts val="3406"/>
              </a:lnSpc>
              <a:spcBef>
                <a:spcPct val="0"/>
              </a:spcBef>
            </a:pPr>
            <a:r>
              <a:rPr lang="en-US" sz="3406">
                <a:solidFill>
                  <a:srgbClr val="000000"/>
                </a:solidFill>
                <a:latin typeface="Canva Sans"/>
              </a:rPr>
              <a:t>According to Eq normalized value is obtained dividing alternative’s value by squared root of sum of alternative’s squares.</a:t>
            </a:r>
          </a:p>
          <a:p>
            <a:pPr algn="ctr">
              <a:lnSpc>
                <a:spcPts val="3406"/>
              </a:lnSpc>
              <a:spcBef>
                <a:spcPct val="0"/>
              </a:spcBef>
            </a:pPr>
          </a:p>
          <a:p>
            <a:pPr algn="ctr">
              <a:lnSpc>
                <a:spcPts val="3406"/>
              </a:lnSpc>
              <a:spcBef>
                <a:spcPct val="0"/>
              </a:spcBef>
            </a:pPr>
          </a:p>
        </p:txBody>
      </p:sp>
      <p:pic>
        <p:nvPicPr>
          <p:cNvPr name="Picture 3" id="3"/>
          <p:cNvPicPr>
            <a:picLocks noChangeAspect="true"/>
          </p:cNvPicPr>
          <p:nvPr/>
        </p:nvPicPr>
        <p:blipFill>
          <a:blip r:embed="rId2"/>
          <a:srcRect l="0" t="0" r="0" b="0"/>
          <a:stretch>
            <a:fillRect/>
          </a:stretch>
        </p:blipFill>
        <p:spPr>
          <a:xfrm flipH="false" flipV="false" rot="0">
            <a:off x="7275112" y="5143500"/>
            <a:ext cx="3737777" cy="1510213"/>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7E9FA"/>
        </a:solidFill>
      </p:bgPr>
    </p:bg>
    <p:spTree>
      <p:nvGrpSpPr>
        <p:cNvPr id="1" name=""/>
        <p:cNvGrpSpPr/>
        <p:nvPr/>
      </p:nvGrpSpPr>
      <p:grpSpPr>
        <a:xfrm>
          <a:off x="0" y="0"/>
          <a:ext cx="0" cy="0"/>
          <a:chOff x="0" y="0"/>
          <a:chExt cx="0" cy="0"/>
        </a:xfrm>
      </p:grpSpPr>
      <p:sp>
        <p:nvSpPr>
          <p:cNvPr name="TextBox 2" id="2"/>
          <p:cNvSpPr txBox="true"/>
          <p:nvPr/>
        </p:nvSpPr>
        <p:spPr>
          <a:xfrm rot="0">
            <a:off x="2765340" y="1558549"/>
            <a:ext cx="11905751" cy="6754871"/>
          </a:xfrm>
          <a:prstGeom prst="rect">
            <a:avLst/>
          </a:prstGeom>
        </p:spPr>
        <p:txBody>
          <a:bodyPr anchor="t" rtlCol="false" tIns="0" lIns="0" bIns="0" rIns="0">
            <a:spAutoFit/>
          </a:bodyPr>
          <a:lstStyle/>
          <a:p>
            <a:pPr algn="ctr">
              <a:lnSpc>
                <a:spcPts val="5062"/>
              </a:lnSpc>
              <a:spcBef>
                <a:spcPct val="0"/>
              </a:spcBef>
            </a:pPr>
            <a:r>
              <a:rPr lang="en-US" sz="5062">
                <a:solidFill>
                  <a:srgbClr val="000000"/>
                </a:solidFill>
                <a:latin typeface="Canva Sans"/>
              </a:rPr>
              <a:t>Step 3.</a:t>
            </a:r>
          </a:p>
          <a:p>
            <a:pPr algn="ctr">
              <a:lnSpc>
                <a:spcPts val="4415"/>
              </a:lnSpc>
              <a:spcBef>
                <a:spcPct val="0"/>
              </a:spcBef>
            </a:pPr>
            <a:r>
              <a:rPr lang="en-US" sz="4415">
                <a:solidFill>
                  <a:srgbClr val="000000"/>
                </a:solidFill>
                <a:latin typeface="Canva Sans"/>
              </a:rPr>
              <a:t>According to ratio system, ranking value can be determined as below.</a:t>
            </a:r>
          </a:p>
          <a:p>
            <a:pPr algn="ctr">
              <a:lnSpc>
                <a:spcPts val="4415"/>
              </a:lnSpc>
              <a:spcBef>
                <a:spcPct val="0"/>
              </a:spcBef>
            </a:pPr>
          </a:p>
          <a:p>
            <a:pPr algn="ctr">
              <a:lnSpc>
                <a:spcPts val="4415"/>
              </a:lnSpc>
              <a:spcBef>
                <a:spcPct val="0"/>
              </a:spcBef>
            </a:pPr>
          </a:p>
          <a:p>
            <a:pPr algn="ctr">
              <a:lnSpc>
                <a:spcPts val="4415"/>
              </a:lnSpc>
              <a:spcBef>
                <a:spcPct val="0"/>
              </a:spcBef>
            </a:pPr>
          </a:p>
          <a:p>
            <a:pPr algn="ctr">
              <a:lnSpc>
                <a:spcPts val="4415"/>
              </a:lnSpc>
              <a:spcBef>
                <a:spcPct val="0"/>
              </a:spcBef>
            </a:pPr>
            <a:r>
              <a:rPr lang="en-US" sz="4415">
                <a:solidFill>
                  <a:srgbClr val="000000"/>
                </a:solidFill>
                <a:latin typeface="Canva Sans"/>
              </a:rPr>
              <a:t>This equation determines difference between sum of to maximize criteria and sum of to minimize criteria. Attained yi* values are ranked and the alternative has biggest value is selected as the best alternative.</a:t>
            </a:r>
          </a:p>
        </p:txBody>
      </p:sp>
      <p:pic>
        <p:nvPicPr>
          <p:cNvPr name="Picture 3" id="3"/>
          <p:cNvPicPr>
            <a:picLocks noChangeAspect="true"/>
          </p:cNvPicPr>
          <p:nvPr/>
        </p:nvPicPr>
        <p:blipFill>
          <a:blip r:embed="rId2"/>
          <a:srcRect l="0" t="0" r="0" b="0"/>
          <a:stretch>
            <a:fillRect/>
          </a:stretch>
        </p:blipFill>
        <p:spPr>
          <a:xfrm flipH="false" flipV="false" rot="0">
            <a:off x="6443681" y="3318485"/>
            <a:ext cx="4549068" cy="1569875"/>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p:cSld>
    <p:bg>
      <p:bgPr>
        <a:solidFill>
          <a:srgbClr val="1B7791"/>
        </a:solidFill>
      </p:bgPr>
    </p:bg>
    <p:spTree>
      <p:nvGrpSpPr>
        <p:cNvPr id="1" name=""/>
        <p:cNvGrpSpPr/>
        <p:nvPr/>
      </p:nvGrpSpPr>
      <p:grpSpPr>
        <a:xfrm>
          <a:off x="0" y="0"/>
          <a:ext cx="0" cy="0"/>
          <a:chOff x="0" y="0"/>
          <a:chExt cx="0" cy="0"/>
        </a:xfrm>
      </p:grpSpPr>
      <p:sp>
        <p:nvSpPr>
          <p:cNvPr name="TextBox 2" id="2"/>
          <p:cNvSpPr txBox="true"/>
          <p:nvPr/>
        </p:nvSpPr>
        <p:spPr>
          <a:xfrm rot="0">
            <a:off x="1443347" y="1123950"/>
            <a:ext cx="15401306" cy="1245962"/>
          </a:xfrm>
          <a:prstGeom prst="rect">
            <a:avLst/>
          </a:prstGeom>
        </p:spPr>
        <p:txBody>
          <a:bodyPr anchor="t" rtlCol="false" tIns="0" lIns="0" bIns="0" rIns="0">
            <a:spAutoFit/>
          </a:bodyPr>
          <a:lstStyle/>
          <a:p>
            <a:pPr algn="ctr">
              <a:lnSpc>
                <a:spcPts val="4803"/>
              </a:lnSpc>
              <a:spcBef>
                <a:spcPct val="0"/>
              </a:spcBef>
            </a:pPr>
            <a:r>
              <a:rPr lang="en-US" sz="4803">
                <a:solidFill>
                  <a:srgbClr val="000000"/>
                </a:solidFill>
                <a:latin typeface="Muli Black Bold"/>
              </a:rPr>
              <a:t>11.4 Advantages of MOORA</a:t>
            </a:r>
          </a:p>
          <a:p>
            <a:pPr algn="ctr">
              <a:lnSpc>
                <a:spcPts val="4803"/>
              </a:lnSpc>
              <a:spcBef>
                <a:spcPct val="0"/>
              </a:spcBef>
            </a:pPr>
          </a:p>
        </p:txBody>
      </p:sp>
      <p:sp>
        <p:nvSpPr>
          <p:cNvPr name="TextBox 3" id="3"/>
          <p:cNvSpPr txBox="true"/>
          <p:nvPr/>
        </p:nvSpPr>
        <p:spPr>
          <a:xfrm rot="0">
            <a:off x="514350" y="2284187"/>
            <a:ext cx="17259300" cy="6919054"/>
          </a:xfrm>
          <a:prstGeom prst="rect">
            <a:avLst/>
          </a:prstGeom>
        </p:spPr>
        <p:txBody>
          <a:bodyPr anchor="t" rtlCol="false" tIns="0" lIns="0" bIns="0" rIns="0">
            <a:spAutoFit/>
          </a:bodyPr>
          <a:lstStyle/>
          <a:p>
            <a:pPr algn="ctr">
              <a:lnSpc>
                <a:spcPts val="6084"/>
              </a:lnSpc>
            </a:pPr>
            <a:r>
              <a:rPr lang="en-US" sz="4346">
                <a:solidFill>
                  <a:srgbClr val="000000"/>
                </a:solidFill>
                <a:latin typeface="Canva Sans"/>
              </a:rPr>
              <a:t>•The decision maker can easily apply this method to evaluate the alternatives and select the most suitable one while being completely unaware of the physical meaning of the decision-making process. </a:t>
            </a:r>
          </a:p>
          <a:p>
            <a:pPr algn="ctr">
              <a:lnSpc>
                <a:spcPts val="6084"/>
              </a:lnSpc>
            </a:pPr>
            <a:r>
              <a:rPr lang="en-US" sz="4346">
                <a:solidFill>
                  <a:srgbClr val="000000"/>
                </a:solidFill>
                <a:latin typeface="Canva Sans"/>
              </a:rPr>
              <a:t>• Unlike the other MCDM methods, it employs separate mathematical models to benefit the non-benefit criteria and accommodates graphical qualitative criteria of the decision matrix. Due to this added advantage, in MOORA method, the chance of losing information is very small.</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EDC685"/>
        </a:solidFill>
      </p:bgPr>
    </p:bg>
    <p:spTree>
      <p:nvGrpSpPr>
        <p:cNvPr id="1" name=""/>
        <p:cNvGrpSpPr/>
        <p:nvPr/>
      </p:nvGrpSpPr>
      <p:grpSpPr>
        <a:xfrm>
          <a:off x="0" y="0"/>
          <a:ext cx="0" cy="0"/>
          <a:chOff x="0" y="0"/>
          <a:chExt cx="0" cy="0"/>
        </a:xfrm>
      </p:grpSpPr>
      <p:sp>
        <p:nvSpPr>
          <p:cNvPr name="TextBox 2" id="2"/>
          <p:cNvSpPr txBox="true"/>
          <p:nvPr/>
        </p:nvSpPr>
        <p:spPr>
          <a:xfrm rot="0">
            <a:off x="5152132" y="923925"/>
            <a:ext cx="7983736" cy="936663"/>
          </a:xfrm>
          <a:prstGeom prst="rect">
            <a:avLst/>
          </a:prstGeom>
        </p:spPr>
        <p:txBody>
          <a:bodyPr anchor="t" rtlCol="false" tIns="0" lIns="0" bIns="0" rIns="0">
            <a:spAutoFit/>
          </a:bodyPr>
          <a:lstStyle/>
          <a:p>
            <a:pPr algn="ctr">
              <a:lnSpc>
                <a:spcPts val="7697"/>
              </a:lnSpc>
            </a:pPr>
            <a:r>
              <a:rPr lang="en-US" sz="5498">
                <a:solidFill>
                  <a:srgbClr val="000000"/>
                </a:solidFill>
                <a:latin typeface="Muli Black Bold"/>
              </a:rPr>
              <a:t> Limitations of MOORA</a:t>
            </a:r>
          </a:p>
        </p:txBody>
      </p:sp>
      <p:sp>
        <p:nvSpPr>
          <p:cNvPr name="TextBox 3" id="3"/>
          <p:cNvSpPr txBox="true"/>
          <p:nvPr/>
        </p:nvSpPr>
        <p:spPr>
          <a:xfrm rot="0">
            <a:off x="1366209" y="2347369"/>
            <a:ext cx="15893091" cy="6155889"/>
          </a:xfrm>
          <a:prstGeom prst="rect">
            <a:avLst/>
          </a:prstGeom>
        </p:spPr>
        <p:txBody>
          <a:bodyPr anchor="t" rtlCol="false" tIns="0" lIns="0" bIns="0" rIns="0">
            <a:spAutoFit/>
          </a:bodyPr>
          <a:lstStyle/>
          <a:p>
            <a:pPr algn="ctr">
              <a:lnSpc>
                <a:spcPts val="6149"/>
              </a:lnSpc>
            </a:pPr>
            <a:r>
              <a:rPr lang="en-US" sz="4392">
                <a:solidFill>
                  <a:srgbClr val="000000"/>
                </a:solidFill>
                <a:latin typeface="Canva Sans"/>
              </a:rPr>
              <a:t>• Specially while assigning weight to the alternatives, it’s quite difficult to predict weights given to various criteria. In select situations, an unmanageable number of pairwise comparisons of attributes and alternatives with respect to each of the attributes makes the process highly complex. </a:t>
            </a:r>
          </a:p>
          <a:p>
            <a:pPr algn="ctr">
              <a:lnSpc>
                <a:spcPts val="6149"/>
              </a:lnSpc>
            </a:pPr>
            <a:r>
              <a:rPr lang="en-US" sz="4392">
                <a:solidFill>
                  <a:srgbClr val="000000"/>
                </a:solidFill>
                <a:latin typeface="Canva Sans"/>
              </a:rPr>
              <a:t>• As the number of alternatives increases, the amount of calculations rises quite rapidly and computational procedures become quite elaborate.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DAFXt7fLTcQ</dc:identifier>
  <dcterms:modified xsi:type="dcterms:W3CDTF">2011-08-01T06:04:30Z</dcterms:modified>
  <cp:revision>1</cp:revision>
  <dc:title>•Identification of alternatives and criteria</dc:title>
</cp:coreProperties>
</file>